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4" r:id="rId17"/>
    <p:sldId id="271" r:id="rId18"/>
    <p:sldId id="286" r:id="rId19"/>
    <p:sldId id="285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C999A7-FF49-484C-8E04-14733FC10CF6}" type="doc">
      <dgm:prSet loTypeId="urn:microsoft.com/office/officeart/2011/layout/HexagonRadial" loCatId="cycle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D33409C5-C098-48A9-8A0D-5D37310A449B}">
      <dgm:prSet phldrT="[Text]" custT="1"/>
      <dgm:spPr/>
      <dgm:t>
        <a:bodyPr/>
        <a:lstStyle/>
        <a:p>
          <a:r>
            <a:rPr lang="en-US" sz="1600" dirty="0"/>
            <a:t>React </a:t>
          </a:r>
          <a:r>
            <a:rPr lang="en-US" sz="1400" dirty="0"/>
            <a:t>Basic Module</a:t>
          </a:r>
          <a:endParaRPr lang="en-IN" sz="1400" dirty="0"/>
        </a:p>
      </dgm:t>
    </dgm:pt>
    <dgm:pt modelId="{427BCA5C-589E-4317-B4E3-142BE8641DBA}" type="parTrans" cxnId="{0B3270DF-8C9A-4088-97D5-9A11ADB8B4F5}">
      <dgm:prSet/>
      <dgm:spPr/>
      <dgm:t>
        <a:bodyPr/>
        <a:lstStyle/>
        <a:p>
          <a:endParaRPr lang="en-IN"/>
        </a:p>
      </dgm:t>
    </dgm:pt>
    <dgm:pt modelId="{C365677F-ECF1-470B-9B65-6C70D312B412}" type="sibTrans" cxnId="{0B3270DF-8C9A-4088-97D5-9A11ADB8B4F5}">
      <dgm:prSet/>
      <dgm:spPr/>
      <dgm:t>
        <a:bodyPr/>
        <a:lstStyle/>
        <a:p>
          <a:endParaRPr lang="en-IN"/>
        </a:p>
      </dgm:t>
    </dgm:pt>
    <dgm:pt modelId="{C5EDB7D3-EF0A-4C75-8F30-237C8B493A72}">
      <dgm:prSet phldrT="[Text]" custT="1"/>
      <dgm:spPr/>
      <dgm:t>
        <a:bodyPr/>
        <a:lstStyle/>
        <a:p>
          <a:r>
            <a:rPr lang="en-US" sz="1600" dirty="0"/>
            <a:t>React </a:t>
          </a:r>
        </a:p>
        <a:p>
          <a:r>
            <a:rPr lang="en-US" sz="1600" dirty="0"/>
            <a:t>Hooks</a:t>
          </a:r>
          <a:endParaRPr lang="en-IN" sz="1600" dirty="0"/>
        </a:p>
      </dgm:t>
    </dgm:pt>
    <dgm:pt modelId="{878929D1-2315-41C7-90AC-6ECED9B02BE2}" type="parTrans" cxnId="{703F9302-28F9-4984-ACFC-F0626EBC22BE}">
      <dgm:prSet/>
      <dgm:spPr/>
      <dgm:t>
        <a:bodyPr/>
        <a:lstStyle/>
        <a:p>
          <a:endParaRPr lang="en-IN"/>
        </a:p>
      </dgm:t>
    </dgm:pt>
    <dgm:pt modelId="{BAFF8458-9A8A-4CEE-82B7-2FAA9F19E4CE}" type="sibTrans" cxnId="{703F9302-28F9-4984-ACFC-F0626EBC22BE}">
      <dgm:prSet/>
      <dgm:spPr/>
      <dgm:t>
        <a:bodyPr/>
        <a:lstStyle/>
        <a:p>
          <a:endParaRPr lang="en-IN"/>
        </a:p>
      </dgm:t>
    </dgm:pt>
    <dgm:pt modelId="{A15E42D2-4F25-4899-8C90-389CCDEC3EC2}">
      <dgm:prSet phldrT="[Text]" custT="1"/>
      <dgm:spPr/>
      <dgm:t>
        <a:bodyPr/>
        <a:lstStyle/>
        <a:p>
          <a:r>
            <a:rPr lang="en-US" sz="1600" dirty="0"/>
            <a:t>Redux , Thunk , Saga</a:t>
          </a:r>
          <a:endParaRPr lang="en-IN" sz="1600" dirty="0"/>
        </a:p>
      </dgm:t>
    </dgm:pt>
    <dgm:pt modelId="{4E75E526-5386-4C37-85FC-E7FF6AFECD27}" type="parTrans" cxnId="{4CA18367-DF06-4C42-A3AD-3A0A42479F99}">
      <dgm:prSet/>
      <dgm:spPr/>
      <dgm:t>
        <a:bodyPr/>
        <a:lstStyle/>
        <a:p>
          <a:endParaRPr lang="en-IN"/>
        </a:p>
      </dgm:t>
    </dgm:pt>
    <dgm:pt modelId="{C94D750A-0C56-474C-9E0B-B72BDB3804AB}" type="sibTrans" cxnId="{4CA18367-DF06-4C42-A3AD-3A0A42479F99}">
      <dgm:prSet/>
      <dgm:spPr/>
      <dgm:t>
        <a:bodyPr/>
        <a:lstStyle/>
        <a:p>
          <a:endParaRPr lang="en-IN"/>
        </a:p>
      </dgm:t>
    </dgm:pt>
    <dgm:pt modelId="{102B2457-501D-4E2B-846F-789B3980CB70}">
      <dgm:prSet phldrT="[Text]" custT="1"/>
      <dgm:spPr/>
      <dgm:t>
        <a:bodyPr/>
        <a:lstStyle/>
        <a:p>
          <a:r>
            <a:rPr lang="en-US" sz="1600" dirty="0"/>
            <a:t>Node , Express , MongoDB</a:t>
          </a:r>
          <a:endParaRPr lang="en-IN" sz="1600" dirty="0"/>
        </a:p>
      </dgm:t>
    </dgm:pt>
    <dgm:pt modelId="{E7F89683-76C1-4C0C-8725-798CD4FBD59A}" type="parTrans" cxnId="{F1E3EE07-BDD4-41C1-B9D1-2FD8B22D6951}">
      <dgm:prSet/>
      <dgm:spPr/>
      <dgm:t>
        <a:bodyPr/>
        <a:lstStyle/>
        <a:p>
          <a:endParaRPr lang="en-IN"/>
        </a:p>
      </dgm:t>
    </dgm:pt>
    <dgm:pt modelId="{3EDB9ABB-A543-4E15-BAE6-6B1313ACD791}" type="sibTrans" cxnId="{F1E3EE07-BDD4-41C1-B9D1-2FD8B22D6951}">
      <dgm:prSet/>
      <dgm:spPr/>
      <dgm:t>
        <a:bodyPr/>
        <a:lstStyle/>
        <a:p>
          <a:endParaRPr lang="en-IN"/>
        </a:p>
      </dgm:t>
    </dgm:pt>
    <dgm:pt modelId="{765CBEE9-58A8-4871-ACAA-CFD6A9243203}">
      <dgm:prSet phldrT="[Text]" custT="1"/>
      <dgm:spPr/>
      <dgm:t>
        <a:bodyPr/>
        <a:lstStyle/>
        <a:p>
          <a:r>
            <a:rPr lang="en-US" sz="1600" dirty="0"/>
            <a:t>Material UI</a:t>
          </a:r>
          <a:endParaRPr lang="en-IN" sz="1600" dirty="0"/>
        </a:p>
      </dgm:t>
    </dgm:pt>
    <dgm:pt modelId="{8F8C7071-16B8-425A-9271-F75793AA5223}" type="parTrans" cxnId="{49A243BD-75C9-4365-B92F-FDDF191175EE}">
      <dgm:prSet/>
      <dgm:spPr/>
      <dgm:t>
        <a:bodyPr/>
        <a:lstStyle/>
        <a:p>
          <a:endParaRPr lang="en-IN"/>
        </a:p>
      </dgm:t>
    </dgm:pt>
    <dgm:pt modelId="{EB42AC48-A0E8-422D-8FEB-24E0B99AA8CB}" type="sibTrans" cxnId="{49A243BD-75C9-4365-B92F-FDDF191175EE}">
      <dgm:prSet/>
      <dgm:spPr/>
      <dgm:t>
        <a:bodyPr/>
        <a:lstStyle/>
        <a:p>
          <a:endParaRPr lang="en-IN"/>
        </a:p>
      </dgm:t>
    </dgm:pt>
    <dgm:pt modelId="{61FC7398-18E3-4391-95E0-8BFBDF6DF017}">
      <dgm:prSet phldrT="[Text]" custT="1"/>
      <dgm:spPr/>
      <dgm:t>
        <a:bodyPr/>
        <a:lstStyle/>
        <a:p>
          <a:r>
            <a:rPr lang="en-US" sz="1600" dirty="0"/>
            <a:t>Prime React Components</a:t>
          </a:r>
          <a:endParaRPr lang="en-IN" sz="1600" dirty="0"/>
        </a:p>
      </dgm:t>
    </dgm:pt>
    <dgm:pt modelId="{0BC534A4-367A-47E8-8642-8B02925418F1}" type="parTrans" cxnId="{B784BEEA-3BD3-435B-9406-8356DE819204}">
      <dgm:prSet/>
      <dgm:spPr/>
      <dgm:t>
        <a:bodyPr/>
        <a:lstStyle/>
        <a:p>
          <a:endParaRPr lang="en-IN"/>
        </a:p>
      </dgm:t>
    </dgm:pt>
    <dgm:pt modelId="{021FC495-A108-4E57-8108-360EC65C4D6E}" type="sibTrans" cxnId="{B784BEEA-3BD3-435B-9406-8356DE819204}">
      <dgm:prSet/>
      <dgm:spPr/>
      <dgm:t>
        <a:bodyPr/>
        <a:lstStyle/>
        <a:p>
          <a:endParaRPr lang="en-IN"/>
        </a:p>
      </dgm:t>
    </dgm:pt>
    <dgm:pt modelId="{57E049DA-56FA-49EE-A8B5-B789AE3E7836}">
      <dgm:prSet phldrT="[Text]" custT="1"/>
      <dgm:spPr/>
      <dgm:t>
        <a:bodyPr/>
        <a:lstStyle/>
        <a:p>
          <a:r>
            <a:rPr lang="en-US" sz="1600" dirty="0"/>
            <a:t>Final </a:t>
          </a:r>
        </a:p>
        <a:p>
          <a:r>
            <a:rPr lang="en-US" sz="1600" dirty="0"/>
            <a:t>Project</a:t>
          </a:r>
          <a:endParaRPr lang="en-IN" sz="1600" dirty="0"/>
        </a:p>
      </dgm:t>
    </dgm:pt>
    <dgm:pt modelId="{03821030-0706-4824-8782-8D05959AEFCD}" type="parTrans" cxnId="{013BA51D-540D-4069-A69F-E9057D6DB13A}">
      <dgm:prSet/>
      <dgm:spPr/>
      <dgm:t>
        <a:bodyPr/>
        <a:lstStyle/>
        <a:p>
          <a:endParaRPr lang="en-IN"/>
        </a:p>
      </dgm:t>
    </dgm:pt>
    <dgm:pt modelId="{0C1045B6-5614-4E54-A0BC-E7FC74FFB5DA}" type="sibTrans" cxnId="{013BA51D-540D-4069-A69F-E9057D6DB13A}">
      <dgm:prSet/>
      <dgm:spPr/>
      <dgm:t>
        <a:bodyPr/>
        <a:lstStyle/>
        <a:p>
          <a:endParaRPr lang="en-IN"/>
        </a:p>
      </dgm:t>
    </dgm:pt>
    <dgm:pt modelId="{D97F9034-1B54-4061-A498-5C4E60DB1400}" type="pres">
      <dgm:prSet presAssocID="{0EC999A7-FF49-484C-8E04-14733FC10CF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DB34CAC-AAA7-42F8-B780-F01C51683C68}" type="pres">
      <dgm:prSet presAssocID="{D33409C5-C098-48A9-8A0D-5D37310A449B}" presName="Parent" presStyleLbl="node0" presStyleIdx="0" presStyleCnt="1" custLinFactNeighborX="1758" custLinFactNeighborY="3387">
        <dgm:presLayoutVars>
          <dgm:chMax val="6"/>
          <dgm:chPref val="6"/>
        </dgm:presLayoutVars>
      </dgm:prSet>
      <dgm:spPr/>
    </dgm:pt>
    <dgm:pt modelId="{C0908B31-4179-45DF-A89F-C1AD1FBBEB46}" type="pres">
      <dgm:prSet presAssocID="{C5EDB7D3-EF0A-4C75-8F30-237C8B493A72}" presName="Accent1" presStyleCnt="0"/>
      <dgm:spPr/>
    </dgm:pt>
    <dgm:pt modelId="{2883B4A8-64B8-44FE-944A-361D27C7100F}" type="pres">
      <dgm:prSet presAssocID="{C5EDB7D3-EF0A-4C75-8F30-237C8B493A72}" presName="Accent" presStyleLbl="bgShp" presStyleIdx="0" presStyleCnt="6"/>
      <dgm:spPr/>
    </dgm:pt>
    <dgm:pt modelId="{11FD119E-A3CF-4E86-A2F3-8237284D1996}" type="pres">
      <dgm:prSet presAssocID="{C5EDB7D3-EF0A-4C75-8F30-237C8B493A72}" presName="Child1" presStyleLbl="node1" presStyleIdx="0" presStyleCnt="6" custLinFactNeighborX="-3314" custLinFactNeighborY="-6704">
        <dgm:presLayoutVars>
          <dgm:chMax val="0"/>
          <dgm:chPref val="0"/>
          <dgm:bulletEnabled val="1"/>
        </dgm:presLayoutVars>
      </dgm:prSet>
      <dgm:spPr/>
    </dgm:pt>
    <dgm:pt modelId="{2F8CC5B8-5B76-4180-BAF0-2E74D3888FD3}" type="pres">
      <dgm:prSet presAssocID="{A15E42D2-4F25-4899-8C90-389CCDEC3EC2}" presName="Accent2" presStyleCnt="0"/>
      <dgm:spPr/>
    </dgm:pt>
    <dgm:pt modelId="{7329023A-4D86-479E-B10D-AE3AB677DE75}" type="pres">
      <dgm:prSet presAssocID="{A15E42D2-4F25-4899-8C90-389CCDEC3EC2}" presName="Accent" presStyleLbl="bgShp" presStyleIdx="1" presStyleCnt="6"/>
      <dgm:spPr/>
    </dgm:pt>
    <dgm:pt modelId="{C780E6E7-98F4-4D99-A7C2-6DF0004BAA78}" type="pres">
      <dgm:prSet presAssocID="{A15E42D2-4F25-4899-8C90-389CCDEC3EC2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7B806F2F-09D4-47F7-A373-A2ED83220FF7}" type="pres">
      <dgm:prSet presAssocID="{102B2457-501D-4E2B-846F-789B3980CB70}" presName="Accent3" presStyleCnt="0"/>
      <dgm:spPr/>
    </dgm:pt>
    <dgm:pt modelId="{9A6DF593-0BB9-48B1-89A9-A8865F505371}" type="pres">
      <dgm:prSet presAssocID="{102B2457-501D-4E2B-846F-789B3980CB70}" presName="Accent" presStyleLbl="bgShp" presStyleIdx="2" presStyleCnt="6"/>
      <dgm:spPr/>
    </dgm:pt>
    <dgm:pt modelId="{D62247D5-628B-496F-92D2-99298B542451}" type="pres">
      <dgm:prSet presAssocID="{102B2457-501D-4E2B-846F-789B3980CB70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B203494-5407-4CC7-BAE3-81EA100C6356}" type="pres">
      <dgm:prSet presAssocID="{765CBEE9-58A8-4871-ACAA-CFD6A9243203}" presName="Accent4" presStyleCnt="0"/>
      <dgm:spPr/>
    </dgm:pt>
    <dgm:pt modelId="{3E02B232-81D3-4F7D-8F5C-A622AB3E17F1}" type="pres">
      <dgm:prSet presAssocID="{765CBEE9-58A8-4871-ACAA-CFD6A9243203}" presName="Accent" presStyleLbl="bgShp" presStyleIdx="3" presStyleCnt="6"/>
      <dgm:spPr/>
    </dgm:pt>
    <dgm:pt modelId="{F844433C-53BF-4023-915E-4D42BFD6C48F}" type="pres">
      <dgm:prSet presAssocID="{765CBEE9-58A8-4871-ACAA-CFD6A9243203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C588BADF-54CC-468D-9057-2181CE9A797E}" type="pres">
      <dgm:prSet presAssocID="{61FC7398-18E3-4391-95E0-8BFBDF6DF017}" presName="Accent5" presStyleCnt="0"/>
      <dgm:spPr/>
    </dgm:pt>
    <dgm:pt modelId="{D8F4714B-8252-43D8-9D56-348BEF43C1D7}" type="pres">
      <dgm:prSet presAssocID="{61FC7398-18E3-4391-95E0-8BFBDF6DF017}" presName="Accent" presStyleLbl="bgShp" presStyleIdx="4" presStyleCnt="6"/>
      <dgm:spPr/>
    </dgm:pt>
    <dgm:pt modelId="{2A2AD1AD-625F-4870-8BE5-3CBC2DF85FA4}" type="pres">
      <dgm:prSet presAssocID="{61FC7398-18E3-4391-95E0-8BFBDF6DF017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32D41051-6545-41AE-AF34-4428FC4B9A41}" type="pres">
      <dgm:prSet presAssocID="{57E049DA-56FA-49EE-A8B5-B789AE3E7836}" presName="Accent6" presStyleCnt="0"/>
      <dgm:spPr/>
    </dgm:pt>
    <dgm:pt modelId="{42D9A152-63B8-44FC-A2D8-3F15B996DD75}" type="pres">
      <dgm:prSet presAssocID="{57E049DA-56FA-49EE-A8B5-B789AE3E7836}" presName="Accent" presStyleLbl="bgShp" presStyleIdx="5" presStyleCnt="6"/>
      <dgm:spPr/>
    </dgm:pt>
    <dgm:pt modelId="{17448A7F-1579-4DB9-843A-9CC2C9659172}" type="pres">
      <dgm:prSet presAssocID="{57E049DA-56FA-49EE-A8B5-B789AE3E7836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73DC701-5EBD-4AFE-BA95-62F5C70BB633}" type="presOf" srcId="{D33409C5-C098-48A9-8A0D-5D37310A449B}" destId="{CDB34CAC-AAA7-42F8-B780-F01C51683C68}" srcOrd="0" destOrd="0" presId="urn:microsoft.com/office/officeart/2011/layout/HexagonRadial"/>
    <dgm:cxn modelId="{703F9302-28F9-4984-ACFC-F0626EBC22BE}" srcId="{D33409C5-C098-48A9-8A0D-5D37310A449B}" destId="{C5EDB7D3-EF0A-4C75-8F30-237C8B493A72}" srcOrd="0" destOrd="0" parTransId="{878929D1-2315-41C7-90AC-6ECED9B02BE2}" sibTransId="{BAFF8458-9A8A-4CEE-82B7-2FAA9F19E4CE}"/>
    <dgm:cxn modelId="{966ADD07-2DA8-48A5-AF1B-5713C0A1FC04}" type="presOf" srcId="{57E049DA-56FA-49EE-A8B5-B789AE3E7836}" destId="{17448A7F-1579-4DB9-843A-9CC2C9659172}" srcOrd="0" destOrd="0" presId="urn:microsoft.com/office/officeart/2011/layout/HexagonRadial"/>
    <dgm:cxn modelId="{F1E3EE07-BDD4-41C1-B9D1-2FD8B22D6951}" srcId="{D33409C5-C098-48A9-8A0D-5D37310A449B}" destId="{102B2457-501D-4E2B-846F-789B3980CB70}" srcOrd="2" destOrd="0" parTransId="{E7F89683-76C1-4C0C-8725-798CD4FBD59A}" sibTransId="{3EDB9ABB-A543-4E15-BAE6-6B1313ACD791}"/>
    <dgm:cxn modelId="{4B9A1615-AD18-4941-8F83-35DC9A559597}" type="presOf" srcId="{C5EDB7D3-EF0A-4C75-8F30-237C8B493A72}" destId="{11FD119E-A3CF-4E86-A2F3-8237284D1996}" srcOrd="0" destOrd="0" presId="urn:microsoft.com/office/officeart/2011/layout/HexagonRadial"/>
    <dgm:cxn modelId="{013BA51D-540D-4069-A69F-E9057D6DB13A}" srcId="{D33409C5-C098-48A9-8A0D-5D37310A449B}" destId="{57E049DA-56FA-49EE-A8B5-B789AE3E7836}" srcOrd="5" destOrd="0" parTransId="{03821030-0706-4824-8782-8D05959AEFCD}" sibTransId="{0C1045B6-5614-4E54-A0BC-E7FC74FFB5DA}"/>
    <dgm:cxn modelId="{14D0DB3E-3E64-4CB2-8A86-EFFED13E61B0}" type="presOf" srcId="{61FC7398-18E3-4391-95E0-8BFBDF6DF017}" destId="{2A2AD1AD-625F-4870-8BE5-3CBC2DF85FA4}" srcOrd="0" destOrd="0" presId="urn:microsoft.com/office/officeart/2011/layout/HexagonRadial"/>
    <dgm:cxn modelId="{4CA18367-DF06-4C42-A3AD-3A0A42479F99}" srcId="{D33409C5-C098-48A9-8A0D-5D37310A449B}" destId="{A15E42D2-4F25-4899-8C90-389CCDEC3EC2}" srcOrd="1" destOrd="0" parTransId="{4E75E526-5386-4C37-85FC-E7FF6AFECD27}" sibTransId="{C94D750A-0C56-474C-9E0B-B72BDB3804AB}"/>
    <dgm:cxn modelId="{EDB86472-DE80-4EC8-A505-C5F9B20F0658}" type="presOf" srcId="{765CBEE9-58A8-4871-ACAA-CFD6A9243203}" destId="{F844433C-53BF-4023-915E-4D42BFD6C48F}" srcOrd="0" destOrd="0" presId="urn:microsoft.com/office/officeart/2011/layout/HexagonRadial"/>
    <dgm:cxn modelId="{9C618F95-7F9B-4AE1-B45E-A61114139689}" type="presOf" srcId="{0EC999A7-FF49-484C-8E04-14733FC10CF6}" destId="{D97F9034-1B54-4061-A498-5C4E60DB1400}" srcOrd="0" destOrd="0" presId="urn:microsoft.com/office/officeart/2011/layout/HexagonRadial"/>
    <dgm:cxn modelId="{636C15A5-E16B-42EC-851B-C1BA44A61114}" type="presOf" srcId="{A15E42D2-4F25-4899-8C90-389CCDEC3EC2}" destId="{C780E6E7-98F4-4D99-A7C2-6DF0004BAA78}" srcOrd="0" destOrd="0" presId="urn:microsoft.com/office/officeart/2011/layout/HexagonRadial"/>
    <dgm:cxn modelId="{49A243BD-75C9-4365-B92F-FDDF191175EE}" srcId="{D33409C5-C098-48A9-8A0D-5D37310A449B}" destId="{765CBEE9-58A8-4871-ACAA-CFD6A9243203}" srcOrd="3" destOrd="0" parTransId="{8F8C7071-16B8-425A-9271-F75793AA5223}" sibTransId="{EB42AC48-A0E8-422D-8FEB-24E0B99AA8CB}"/>
    <dgm:cxn modelId="{0B3270DF-8C9A-4088-97D5-9A11ADB8B4F5}" srcId="{0EC999A7-FF49-484C-8E04-14733FC10CF6}" destId="{D33409C5-C098-48A9-8A0D-5D37310A449B}" srcOrd="0" destOrd="0" parTransId="{427BCA5C-589E-4317-B4E3-142BE8641DBA}" sibTransId="{C365677F-ECF1-470B-9B65-6C70D312B412}"/>
    <dgm:cxn modelId="{8084BAE3-2896-4602-AFDA-E5370B1839E0}" type="presOf" srcId="{102B2457-501D-4E2B-846F-789B3980CB70}" destId="{D62247D5-628B-496F-92D2-99298B542451}" srcOrd="0" destOrd="0" presId="urn:microsoft.com/office/officeart/2011/layout/HexagonRadial"/>
    <dgm:cxn modelId="{B784BEEA-3BD3-435B-9406-8356DE819204}" srcId="{D33409C5-C098-48A9-8A0D-5D37310A449B}" destId="{61FC7398-18E3-4391-95E0-8BFBDF6DF017}" srcOrd="4" destOrd="0" parTransId="{0BC534A4-367A-47E8-8642-8B02925418F1}" sibTransId="{021FC495-A108-4E57-8108-360EC65C4D6E}"/>
    <dgm:cxn modelId="{6531A544-2399-42CC-97B5-187D20542B9E}" type="presParOf" srcId="{D97F9034-1B54-4061-A498-5C4E60DB1400}" destId="{CDB34CAC-AAA7-42F8-B780-F01C51683C68}" srcOrd="0" destOrd="0" presId="urn:microsoft.com/office/officeart/2011/layout/HexagonRadial"/>
    <dgm:cxn modelId="{998F1CEE-9A8B-4AE5-AC4B-24D707097209}" type="presParOf" srcId="{D97F9034-1B54-4061-A498-5C4E60DB1400}" destId="{C0908B31-4179-45DF-A89F-C1AD1FBBEB46}" srcOrd="1" destOrd="0" presId="urn:microsoft.com/office/officeart/2011/layout/HexagonRadial"/>
    <dgm:cxn modelId="{B4F1701B-DCBD-49C6-9CE1-C1D4728181C4}" type="presParOf" srcId="{C0908B31-4179-45DF-A89F-C1AD1FBBEB46}" destId="{2883B4A8-64B8-44FE-944A-361D27C7100F}" srcOrd="0" destOrd="0" presId="urn:microsoft.com/office/officeart/2011/layout/HexagonRadial"/>
    <dgm:cxn modelId="{7CAEF059-A70D-4E01-94E8-B58CB6C4A144}" type="presParOf" srcId="{D97F9034-1B54-4061-A498-5C4E60DB1400}" destId="{11FD119E-A3CF-4E86-A2F3-8237284D1996}" srcOrd="2" destOrd="0" presId="urn:microsoft.com/office/officeart/2011/layout/HexagonRadial"/>
    <dgm:cxn modelId="{C00A5352-2C7F-46A6-AA13-2C235AAD1EA1}" type="presParOf" srcId="{D97F9034-1B54-4061-A498-5C4E60DB1400}" destId="{2F8CC5B8-5B76-4180-BAF0-2E74D3888FD3}" srcOrd="3" destOrd="0" presId="urn:microsoft.com/office/officeart/2011/layout/HexagonRadial"/>
    <dgm:cxn modelId="{CE27295B-80FA-427A-B6CA-F0045EF9E193}" type="presParOf" srcId="{2F8CC5B8-5B76-4180-BAF0-2E74D3888FD3}" destId="{7329023A-4D86-479E-B10D-AE3AB677DE75}" srcOrd="0" destOrd="0" presId="urn:microsoft.com/office/officeart/2011/layout/HexagonRadial"/>
    <dgm:cxn modelId="{CAC33AEB-9D4C-47E7-A26D-84590532E818}" type="presParOf" srcId="{D97F9034-1B54-4061-A498-5C4E60DB1400}" destId="{C780E6E7-98F4-4D99-A7C2-6DF0004BAA78}" srcOrd="4" destOrd="0" presId="urn:microsoft.com/office/officeart/2011/layout/HexagonRadial"/>
    <dgm:cxn modelId="{364D92D4-5874-40CB-B60F-80B290EC4CD1}" type="presParOf" srcId="{D97F9034-1B54-4061-A498-5C4E60DB1400}" destId="{7B806F2F-09D4-47F7-A373-A2ED83220FF7}" srcOrd="5" destOrd="0" presId="urn:microsoft.com/office/officeart/2011/layout/HexagonRadial"/>
    <dgm:cxn modelId="{3144FFE4-FC8F-4FCE-BDCD-2DA702FA5C48}" type="presParOf" srcId="{7B806F2F-09D4-47F7-A373-A2ED83220FF7}" destId="{9A6DF593-0BB9-48B1-89A9-A8865F505371}" srcOrd="0" destOrd="0" presId="urn:microsoft.com/office/officeart/2011/layout/HexagonRadial"/>
    <dgm:cxn modelId="{85787FBF-3C4A-413A-9A07-29697294E7D3}" type="presParOf" srcId="{D97F9034-1B54-4061-A498-5C4E60DB1400}" destId="{D62247D5-628B-496F-92D2-99298B542451}" srcOrd="6" destOrd="0" presId="urn:microsoft.com/office/officeart/2011/layout/HexagonRadial"/>
    <dgm:cxn modelId="{74399113-D775-4C49-A4DD-ED269F1B6B66}" type="presParOf" srcId="{D97F9034-1B54-4061-A498-5C4E60DB1400}" destId="{2B203494-5407-4CC7-BAE3-81EA100C6356}" srcOrd="7" destOrd="0" presId="urn:microsoft.com/office/officeart/2011/layout/HexagonRadial"/>
    <dgm:cxn modelId="{936008A2-8C6B-4020-AD3C-0A6D0DB5EC75}" type="presParOf" srcId="{2B203494-5407-4CC7-BAE3-81EA100C6356}" destId="{3E02B232-81D3-4F7D-8F5C-A622AB3E17F1}" srcOrd="0" destOrd="0" presId="urn:microsoft.com/office/officeart/2011/layout/HexagonRadial"/>
    <dgm:cxn modelId="{52D25DFD-B2C7-4FD5-9F44-E1A9A7B6D44D}" type="presParOf" srcId="{D97F9034-1B54-4061-A498-5C4E60DB1400}" destId="{F844433C-53BF-4023-915E-4D42BFD6C48F}" srcOrd="8" destOrd="0" presId="urn:microsoft.com/office/officeart/2011/layout/HexagonRadial"/>
    <dgm:cxn modelId="{5A929D14-58BB-489A-91A5-D9C75B893A6E}" type="presParOf" srcId="{D97F9034-1B54-4061-A498-5C4E60DB1400}" destId="{C588BADF-54CC-468D-9057-2181CE9A797E}" srcOrd="9" destOrd="0" presId="urn:microsoft.com/office/officeart/2011/layout/HexagonRadial"/>
    <dgm:cxn modelId="{77EF3BDF-D5E7-436D-9380-7CC088BF92DF}" type="presParOf" srcId="{C588BADF-54CC-468D-9057-2181CE9A797E}" destId="{D8F4714B-8252-43D8-9D56-348BEF43C1D7}" srcOrd="0" destOrd="0" presId="urn:microsoft.com/office/officeart/2011/layout/HexagonRadial"/>
    <dgm:cxn modelId="{99ECFEE8-59D9-40B9-9107-350D375E2755}" type="presParOf" srcId="{D97F9034-1B54-4061-A498-5C4E60DB1400}" destId="{2A2AD1AD-625F-4870-8BE5-3CBC2DF85FA4}" srcOrd="10" destOrd="0" presId="urn:microsoft.com/office/officeart/2011/layout/HexagonRadial"/>
    <dgm:cxn modelId="{01662724-5B5A-4E8D-865B-068DF0D40791}" type="presParOf" srcId="{D97F9034-1B54-4061-A498-5C4E60DB1400}" destId="{32D41051-6545-41AE-AF34-4428FC4B9A41}" srcOrd="11" destOrd="0" presId="urn:microsoft.com/office/officeart/2011/layout/HexagonRadial"/>
    <dgm:cxn modelId="{DC1F75D5-EC07-4761-8545-2439FD865046}" type="presParOf" srcId="{32D41051-6545-41AE-AF34-4428FC4B9A41}" destId="{42D9A152-63B8-44FC-A2D8-3F15B996DD75}" srcOrd="0" destOrd="0" presId="urn:microsoft.com/office/officeart/2011/layout/HexagonRadial"/>
    <dgm:cxn modelId="{220723D5-EA40-4DE9-AA60-161592504DE0}" type="presParOf" srcId="{D97F9034-1B54-4061-A498-5C4E60DB1400}" destId="{17448A7F-1579-4DB9-843A-9CC2C9659172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B34CAC-AAA7-42F8-B780-F01C51683C68}">
      <dsp:nvSpPr>
        <dsp:cNvPr id="0" name=""/>
        <dsp:cNvSpPr/>
      </dsp:nvSpPr>
      <dsp:spPr>
        <a:xfrm>
          <a:off x="4258597" y="1733485"/>
          <a:ext cx="2124228" cy="183754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React </a:t>
          </a:r>
          <a:r>
            <a:rPr lang="en-US" sz="1400" kern="1200" dirty="0"/>
            <a:t>Basic Module</a:t>
          </a:r>
          <a:endParaRPr lang="en-IN" sz="1400" kern="1200" dirty="0"/>
        </a:p>
      </dsp:txBody>
      <dsp:txXfrm>
        <a:off x="4610611" y="2037992"/>
        <a:ext cx="1420200" cy="1228529"/>
      </dsp:txXfrm>
    </dsp:sp>
    <dsp:sp modelId="{7329023A-4D86-479E-B10D-AE3AB677DE75}">
      <dsp:nvSpPr>
        <dsp:cNvPr id="0" name=""/>
        <dsp:cNvSpPr/>
      </dsp:nvSpPr>
      <dsp:spPr>
        <a:xfrm>
          <a:off x="5551428" y="792107"/>
          <a:ext cx="801465" cy="69056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FD119E-A3CF-4E86-A2F3-8237284D1996}">
      <dsp:nvSpPr>
        <dsp:cNvPr id="0" name=""/>
        <dsp:cNvSpPr/>
      </dsp:nvSpPr>
      <dsp:spPr>
        <a:xfrm>
          <a:off x="4359235" y="0"/>
          <a:ext cx="1740790" cy="1505988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React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Hooks</a:t>
          </a:r>
          <a:endParaRPr lang="en-IN" sz="1600" kern="1200" dirty="0"/>
        </a:p>
      </dsp:txBody>
      <dsp:txXfrm>
        <a:off x="4647721" y="249574"/>
        <a:ext cx="1163818" cy="1006840"/>
      </dsp:txXfrm>
    </dsp:sp>
    <dsp:sp modelId="{9A6DF593-0BB9-48B1-89A9-A8865F505371}">
      <dsp:nvSpPr>
        <dsp:cNvPr id="0" name=""/>
        <dsp:cNvSpPr/>
      </dsp:nvSpPr>
      <dsp:spPr>
        <a:xfrm>
          <a:off x="6486801" y="2083102"/>
          <a:ext cx="801465" cy="69056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0E6E7-98F4-4D99-A7C2-6DF0004BAA78}">
      <dsp:nvSpPr>
        <dsp:cNvPr id="0" name=""/>
        <dsp:cNvSpPr/>
      </dsp:nvSpPr>
      <dsp:spPr>
        <a:xfrm>
          <a:off x="6013432" y="926283"/>
          <a:ext cx="1740790" cy="1505988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Redux , Thunk , Saga</a:t>
          </a:r>
          <a:endParaRPr lang="en-IN" sz="1600" kern="1200" dirty="0"/>
        </a:p>
      </dsp:txBody>
      <dsp:txXfrm>
        <a:off x="6301918" y="1175857"/>
        <a:ext cx="1163818" cy="1006840"/>
      </dsp:txXfrm>
    </dsp:sp>
    <dsp:sp modelId="{3E02B232-81D3-4F7D-8F5C-A622AB3E17F1}">
      <dsp:nvSpPr>
        <dsp:cNvPr id="0" name=""/>
        <dsp:cNvSpPr/>
      </dsp:nvSpPr>
      <dsp:spPr>
        <a:xfrm>
          <a:off x="5837031" y="3540393"/>
          <a:ext cx="801465" cy="69056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2247D5-628B-496F-92D2-99298B542451}">
      <dsp:nvSpPr>
        <dsp:cNvPr id="0" name=""/>
        <dsp:cNvSpPr/>
      </dsp:nvSpPr>
      <dsp:spPr>
        <a:xfrm>
          <a:off x="6013432" y="2747249"/>
          <a:ext cx="1740790" cy="1505988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Node , Express , MongoDB</a:t>
          </a:r>
          <a:endParaRPr lang="en-IN" sz="1600" kern="1200" dirty="0"/>
        </a:p>
      </dsp:txBody>
      <dsp:txXfrm>
        <a:off x="6301918" y="2996823"/>
        <a:ext cx="1163818" cy="1006840"/>
      </dsp:txXfrm>
    </dsp:sp>
    <dsp:sp modelId="{D8F4714B-8252-43D8-9D56-348BEF43C1D7}">
      <dsp:nvSpPr>
        <dsp:cNvPr id="0" name=""/>
        <dsp:cNvSpPr/>
      </dsp:nvSpPr>
      <dsp:spPr>
        <a:xfrm>
          <a:off x="4225206" y="3691665"/>
          <a:ext cx="801465" cy="69056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44433C-53BF-4023-915E-4D42BFD6C48F}">
      <dsp:nvSpPr>
        <dsp:cNvPr id="0" name=""/>
        <dsp:cNvSpPr/>
      </dsp:nvSpPr>
      <dsp:spPr>
        <a:xfrm>
          <a:off x="4416925" y="3674569"/>
          <a:ext cx="1740790" cy="1505988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Material UI</a:t>
          </a:r>
          <a:endParaRPr lang="en-IN" sz="1600" kern="1200" dirty="0"/>
        </a:p>
      </dsp:txBody>
      <dsp:txXfrm>
        <a:off x="4705411" y="3924143"/>
        <a:ext cx="1163818" cy="1006840"/>
      </dsp:txXfrm>
    </dsp:sp>
    <dsp:sp modelId="{42D9A152-63B8-44FC-A2D8-3F15B996DD75}">
      <dsp:nvSpPr>
        <dsp:cNvPr id="0" name=""/>
        <dsp:cNvSpPr/>
      </dsp:nvSpPr>
      <dsp:spPr>
        <a:xfrm>
          <a:off x="3274516" y="2401188"/>
          <a:ext cx="801465" cy="690568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2AD1AD-625F-4870-8BE5-3CBC2DF85FA4}">
      <dsp:nvSpPr>
        <dsp:cNvPr id="0" name=""/>
        <dsp:cNvSpPr/>
      </dsp:nvSpPr>
      <dsp:spPr>
        <a:xfrm>
          <a:off x="2813006" y="2748286"/>
          <a:ext cx="1740790" cy="1505988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Prime React Components</a:t>
          </a:r>
          <a:endParaRPr lang="en-IN" sz="1600" kern="1200" dirty="0"/>
        </a:p>
      </dsp:txBody>
      <dsp:txXfrm>
        <a:off x="3101492" y="2997860"/>
        <a:ext cx="1163818" cy="1006840"/>
      </dsp:txXfrm>
    </dsp:sp>
    <dsp:sp modelId="{17448A7F-1579-4DB9-843A-9CC2C9659172}">
      <dsp:nvSpPr>
        <dsp:cNvPr id="0" name=""/>
        <dsp:cNvSpPr/>
      </dsp:nvSpPr>
      <dsp:spPr>
        <a:xfrm>
          <a:off x="2813006" y="924211"/>
          <a:ext cx="1740790" cy="1505988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Final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Project</a:t>
          </a:r>
          <a:endParaRPr lang="en-IN" sz="1600" kern="1200" dirty="0"/>
        </a:p>
      </dsp:txBody>
      <dsp:txXfrm>
        <a:off x="3101492" y="1173785"/>
        <a:ext cx="1163818" cy="100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62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906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6171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338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587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933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344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42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120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42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18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37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686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1265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19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95D1-54FE-48AC-B7C2-5432F1FD8A0F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21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095D1-54FE-48AC-B7C2-5432F1FD8A0F}" type="datetimeFigureOut">
              <a:rPr lang="en-IN" smtClean="0"/>
              <a:t>03-10-2020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6DEB176-FB56-493E-B5A5-CBDDB4DF1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758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8103" y="2514598"/>
            <a:ext cx="9843897" cy="2262781"/>
          </a:xfrm>
        </p:spPr>
        <p:txBody>
          <a:bodyPr>
            <a:noAutofit/>
          </a:bodyPr>
          <a:lstStyle/>
          <a:p>
            <a:r>
              <a:rPr lang="en-US" sz="7200" dirty="0"/>
              <a:t>React JS </a:t>
            </a:r>
            <a:br>
              <a:rPr lang="en-US" sz="7200" dirty="0"/>
            </a:br>
            <a:r>
              <a:rPr lang="en-US" sz="7200" dirty="0"/>
              <a:t>Online Training 2020</a:t>
            </a:r>
            <a:endParaRPr lang="en-IN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NAVEEN SAGGAM</a:t>
            </a:r>
          </a:p>
          <a:p>
            <a:r>
              <a:rPr lang="en-US" dirty="0"/>
              <a:t>From UiBrains Technologies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927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with React JS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2411" y="2460340"/>
            <a:ext cx="8528731" cy="3925946"/>
          </a:xfrm>
        </p:spPr>
        <p:txBody>
          <a:bodyPr>
            <a:normAutofit/>
          </a:bodyPr>
          <a:lstStyle/>
          <a:p>
            <a:r>
              <a:rPr lang="en-US" dirty="0"/>
              <a:t>Introduction to Unit Testing</a:t>
            </a:r>
          </a:p>
          <a:p>
            <a:r>
              <a:rPr lang="en-US" dirty="0"/>
              <a:t>Introduction to </a:t>
            </a:r>
            <a:r>
              <a:rPr lang="en-US" b="1" dirty="0"/>
              <a:t>Test Driven Development</a:t>
            </a:r>
          </a:p>
          <a:p>
            <a:r>
              <a:rPr lang="en-US" dirty="0"/>
              <a:t>Integration of </a:t>
            </a:r>
            <a:r>
              <a:rPr lang="en-US" b="1" dirty="0"/>
              <a:t>JEST Framework </a:t>
            </a:r>
            <a:r>
              <a:rPr lang="en-US" dirty="0"/>
              <a:t>with React</a:t>
            </a:r>
          </a:p>
          <a:p>
            <a:r>
              <a:rPr lang="en-US" dirty="0"/>
              <a:t>Generation of </a:t>
            </a:r>
            <a:r>
              <a:rPr lang="en-US" b="1" dirty="0"/>
              <a:t>Test Coverage </a:t>
            </a:r>
            <a:r>
              <a:rPr lang="en-US" dirty="0"/>
              <a:t>Reports</a:t>
            </a:r>
          </a:p>
          <a:p>
            <a:r>
              <a:rPr lang="en-US" dirty="0"/>
              <a:t>Integration of other Testing libraries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6146" name="Picture 2" descr="Test JavaScript with Jest from @kentcdodds on @egghea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919" y="489088"/>
            <a:ext cx="2622058" cy="141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dding authentication to your React Flux ap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95" y="2445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Side Integration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8926" y="3047862"/>
            <a:ext cx="8915400" cy="3777622"/>
          </a:xfrm>
        </p:spPr>
        <p:txBody>
          <a:bodyPr/>
          <a:lstStyle/>
          <a:p>
            <a:r>
              <a:rPr lang="en-US" dirty="0"/>
              <a:t>Implementation of </a:t>
            </a:r>
            <a:r>
              <a:rPr lang="en-US" b="1" dirty="0"/>
              <a:t>Node JS </a:t>
            </a:r>
            <a:r>
              <a:rPr lang="en-US" dirty="0"/>
              <a:t>Server with Routing</a:t>
            </a:r>
          </a:p>
          <a:p>
            <a:r>
              <a:rPr lang="en-US" dirty="0"/>
              <a:t>Implementation of </a:t>
            </a:r>
            <a:r>
              <a:rPr lang="en-US" b="1" dirty="0"/>
              <a:t>Express JS </a:t>
            </a:r>
            <a:r>
              <a:rPr lang="en-US" dirty="0"/>
              <a:t>with Routing</a:t>
            </a:r>
          </a:p>
          <a:p>
            <a:r>
              <a:rPr lang="en-US" dirty="0"/>
              <a:t>Introduction to </a:t>
            </a:r>
            <a:r>
              <a:rPr lang="en-US" b="1" dirty="0"/>
              <a:t>REST API </a:t>
            </a:r>
            <a:r>
              <a:rPr lang="en-US" dirty="0"/>
              <a:t>and Development</a:t>
            </a:r>
          </a:p>
          <a:p>
            <a:r>
              <a:rPr lang="en-US" dirty="0"/>
              <a:t>Integration of </a:t>
            </a:r>
            <a:r>
              <a:rPr lang="en-US" b="1" dirty="0"/>
              <a:t>Mongo DB </a:t>
            </a:r>
            <a:r>
              <a:rPr lang="en-US" dirty="0"/>
              <a:t>with local &amp; Cloud</a:t>
            </a:r>
          </a:p>
          <a:p>
            <a:r>
              <a:rPr lang="en-US" dirty="0"/>
              <a:t>Developing Models with </a:t>
            </a:r>
            <a:r>
              <a:rPr lang="en-US" b="1" dirty="0"/>
              <a:t>Mongoose</a:t>
            </a:r>
            <a:r>
              <a:rPr lang="en-US" dirty="0"/>
              <a:t> Library</a:t>
            </a:r>
          </a:p>
          <a:p>
            <a:endParaRPr lang="en-IN" dirty="0"/>
          </a:p>
        </p:txBody>
      </p:sp>
      <p:pic>
        <p:nvPicPr>
          <p:cNvPr id="7170" name="Picture 2" descr="Node.js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531" y="1397889"/>
            <a:ext cx="2360159" cy="144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ow express.js works - Understanding the internals of the express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547" y="1008822"/>
            <a:ext cx="2979510" cy="123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he most popular database for modern apps | MongoD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261" y="1428279"/>
            <a:ext cx="3516539" cy="95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Mongoose | Ts.ED - A Node.js and TypeScript Framework on top of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563" y="1264555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31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Libraries Integration</a:t>
            </a:r>
            <a:endParaRPr lang="en-IN" dirty="0"/>
          </a:p>
        </p:txBody>
      </p:sp>
      <p:pic>
        <p:nvPicPr>
          <p:cNvPr id="8194" name="Picture 2" descr="Google Logo PNG Transparent Google Logo.PNG Images. | Plus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86" y="2022679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he Firebase Blog: Firebase expands to become a unified app platfor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61" y="3816758"/>
            <a:ext cx="5147250" cy="263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tripe-payment-logo - Moore Colle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396" y="1640115"/>
            <a:ext cx="3580003" cy="217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Paypal Logo Brand - Free vector graphic on Pixab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396" y="4143380"/>
            <a:ext cx="3740150" cy="18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08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(E-Commerce App)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en-US" b="1" dirty="0"/>
              <a:t>Bootstrap Layout </a:t>
            </a:r>
            <a:r>
              <a:rPr lang="en-US" dirty="0"/>
              <a:t>with Responsive side nav with Full Page landing page</a:t>
            </a:r>
          </a:p>
          <a:p>
            <a:r>
              <a:rPr lang="en-US" dirty="0"/>
              <a:t>Implementation of </a:t>
            </a:r>
            <a:r>
              <a:rPr lang="en-US" b="1" dirty="0"/>
              <a:t>React Routing </a:t>
            </a:r>
            <a:r>
              <a:rPr lang="en-US" dirty="0"/>
              <a:t>&amp; Navigation for various links</a:t>
            </a:r>
          </a:p>
          <a:p>
            <a:r>
              <a:rPr lang="en-US" b="1" dirty="0"/>
              <a:t>JSON Web Token </a:t>
            </a:r>
            <a:r>
              <a:rPr lang="en-US" dirty="0"/>
              <a:t>(JWT) based Authentication</a:t>
            </a:r>
          </a:p>
          <a:p>
            <a:r>
              <a:rPr lang="en-US" b="1" dirty="0"/>
              <a:t>Image upload </a:t>
            </a:r>
            <a:r>
              <a:rPr lang="en-US" dirty="0"/>
              <a:t>functionality for products</a:t>
            </a:r>
          </a:p>
          <a:p>
            <a:r>
              <a:rPr lang="en-US" dirty="0"/>
              <a:t>Server side with Node , </a:t>
            </a:r>
            <a:r>
              <a:rPr lang="en-US" b="1" dirty="0"/>
              <a:t>Express JS</a:t>
            </a:r>
            <a:r>
              <a:rPr lang="en-US" dirty="0"/>
              <a:t> with </a:t>
            </a:r>
            <a:r>
              <a:rPr lang="en-US" b="1" dirty="0"/>
              <a:t>Mongo DB </a:t>
            </a:r>
            <a:r>
              <a:rPr lang="en-US" dirty="0"/>
              <a:t>integration</a:t>
            </a:r>
          </a:p>
          <a:p>
            <a:r>
              <a:rPr lang="en-US" dirty="0"/>
              <a:t>Backend Data modeling with </a:t>
            </a:r>
            <a:r>
              <a:rPr lang="en-US" b="1" dirty="0"/>
              <a:t>Mongoose</a:t>
            </a:r>
          </a:p>
          <a:p>
            <a:r>
              <a:rPr lang="en-US" b="1" dirty="0"/>
              <a:t>Stripe </a:t>
            </a:r>
            <a:r>
              <a:rPr lang="en-US" dirty="0"/>
              <a:t>Payments integration for products purchase</a:t>
            </a:r>
          </a:p>
          <a:p>
            <a:r>
              <a:rPr lang="en-US" dirty="0"/>
              <a:t>Final Application Deployment to </a:t>
            </a:r>
            <a:r>
              <a:rPr lang="en-US" b="1" dirty="0"/>
              <a:t>Heroku App</a:t>
            </a:r>
          </a:p>
          <a:p>
            <a:r>
              <a:rPr lang="en-US" dirty="0"/>
              <a:t>Future implementations of the projects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9222" name="Picture 6" descr="E-commerce Development #16554 - PNG Images - PNG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661" y="4557486"/>
            <a:ext cx="2902857" cy="194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70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972" y="284502"/>
            <a:ext cx="4450057" cy="2149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971" y="2505589"/>
            <a:ext cx="4450057" cy="2029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422" y="1600147"/>
            <a:ext cx="1691541" cy="18108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518" y="3889930"/>
            <a:ext cx="1759351" cy="2508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970" y="4606555"/>
            <a:ext cx="4450057" cy="2021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5361" y="319770"/>
            <a:ext cx="4438209" cy="19460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5361" y="2467557"/>
            <a:ext cx="4307386" cy="21389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3172" y="4774488"/>
            <a:ext cx="4239575" cy="20800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94374" y="405001"/>
            <a:ext cx="15476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Real</a:t>
            </a:r>
          </a:p>
          <a:p>
            <a:r>
              <a:rPr lang="en-US" sz="2800" dirty="0"/>
              <a:t>Images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2672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039" y="159653"/>
            <a:ext cx="8911687" cy="1280890"/>
          </a:xfrm>
        </p:spPr>
        <p:txBody>
          <a:bodyPr/>
          <a:lstStyle/>
          <a:p>
            <a:r>
              <a:rPr lang="en-US" dirty="0"/>
              <a:t>Other Applications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09" y="797941"/>
            <a:ext cx="5192712" cy="32090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148" y="270595"/>
            <a:ext cx="2744315" cy="11569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882" y="3539442"/>
            <a:ext cx="5442857" cy="32212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05" y="4309501"/>
            <a:ext cx="5192712" cy="24017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617" y="1427567"/>
            <a:ext cx="5572720" cy="256550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4056" y="286211"/>
            <a:ext cx="2471715" cy="14234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5449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70B362-37F0-467C-9202-6A34267B3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03" y="1725296"/>
            <a:ext cx="9208751" cy="450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49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9897" y="1799771"/>
            <a:ext cx="9544732" cy="4572000"/>
          </a:xfrm>
        </p:spPr>
        <p:txBody>
          <a:bodyPr/>
          <a:lstStyle/>
          <a:p>
            <a:r>
              <a:rPr lang="en-US" dirty="0"/>
              <a:t>Total Duration </a:t>
            </a:r>
            <a:r>
              <a:rPr lang="en-US" b="1" dirty="0"/>
              <a:t>45days</a:t>
            </a:r>
            <a:r>
              <a:rPr lang="en-US" dirty="0"/>
              <a:t> (90 hrs.)</a:t>
            </a:r>
          </a:p>
          <a:p>
            <a:r>
              <a:rPr lang="en-US" b="1" dirty="0"/>
              <a:t>Live</a:t>
            </a:r>
            <a:r>
              <a:rPr lang="en-US" dirty="0"/>
              <a:t> &amp; </a:t>
            </a:r>
            <a:r>
              <a:rPr lang="en-US" b="1" dirty="0"/>
              <a:t>Hands-on </a:t>
            </a:r>
            <a:r>
              <a:rPr lang="en-US" dirty="0"/>
              <a:t>Training on Each Technology</a:t>
            </a:r>
          </a:p>
          <a:p>
            <a:r>
              <a:rPr lang="en-US" dirty="0"/>
              <a:t>Covers basics to Advanced level with </a:t>
            </a:r>
            <a:r>
              <a:rPr lang="en-US" b="1" dirty="0"/>
              <a:t>App Development</a:t>
            </a:r>
          </a:p>
          <a:p>
            <a:r>
              <a:rPr lang="en-US" dirty="0"/>
              <a:t>Daily </a:t>
            </a:r>
            <a:r>
              <a:rPr lang="en-US" b="1" dirty="0"/>
              <a:t>videos</a:t>
            </a:r>
            <a:r>
              <a:rPr lang="en-US" dirty="0"/>
              <a:t> , </a:t>
            </a:r>
            <a:r>
              <a:rPr lang="en-US" b="1" dirty="0"/>
              <a:t>Files</a:t>
            </a:r>
            <a:r>
              <a:rPr lang="en-US" dirty="0"/>
              <a:t> , Slides Sharing for Practice</a:t>
            </a:r>
          </a:p>
          <a:p>
            <a:r>
              <a:rPr lang="en-US" dirty="0"/>
              <a:t>Class Timings </a:t>
            </a:r>
            <a:r>
              <a:rPr lang="en-US" b="1" dirty="0"/>
              <a:t>8PM – 10PM IST</a:t>
            </a:r>
            <a:r>
              <a:rPr lang="en-US" dirty="0"/>
              <a:t>(Daily 2hrs)</a:t>
            </a:r>
          </a:p>
          <a:p>
            <a:r>
              <a:rPr lang="en-US" b="1" dirty="0"/>
              <a:t>Monday -  Saturday </a:t>
            </a:r>
            <a:r>
              <a:rPr lang="en-US" dirty="0"/>
              <a:t>(Sunday Holiday)</a:t>
            </a:r>
          </a:p>
          <a:p>
            <a:r>
              <a:rPr lang="en-US" dirty="0"/>
              <a:t>Course Fee : </a:t>
            </a:r>
            <a:r>
              <a:rPr lang="en-US" b="1" dirty="0"/>
              <a:t>6000 INR </a:t>
            </a:r>
            <a:r>
              <a:rPr lang="en-US" dirty="0"/>
              <a:t>for (Indian Student)</a:t>
            </a:r>
          </a:p>
          <a:p>
            <a:r>
              <a:rPr lang="en-US" dirty="0"/>
              <a:t>                       $</a:t>
            </a:r>
            <a:r>
              <a:rPr lang="en-US" b="1" dirty="0"/>
              <a:t>85  US-Dollars </a:t>
            </a:r>
            <a:r>
              <a:rPr lang="en-US" dirty="0"/>
              <a:t>for (Others Students)</a:t>
            </a:r>
          </a:p>
          <a:p>
            <a:r>
              <a:rPr lang="en-US" dirty="0"/>
              <a:t>Google pay to : </a:t>
            </a:r>
            <a:r>
              <a:rPr lang="en-US" b="1" dirty="0"/>
              <a:t>+91-98 44 80 45 33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003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Software Installation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5" name="AutoShape 8" descr="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59308" y="5965252"/>
            <a:ext cx="1323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UiBrains</a:t>
            </a:r>
            <a:endParaRPr lang="en-IN" sz="24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0328" y="1731271"/>
            <a:ext cx="9143998" cy="4922747"/>
          </a:xfrm>
        </p:spPr>
        <p:txBody>
          <a:bodyPr>
            <a:normAutofit/>
          </a:bodyPr>
          <a:lstStyle/>
          <a:p>
            <a:r>
              <a:rPr lang="en-US" sz="2000" dirty="0"/>
              <a:t>Notepad++</a:t>
            </a:r>
          </a:p>
          <a:p>
            <a:r>
              <a:rPr lang="en-US" sz="2000" dirty="0"/>
              <a:t>Node JS</a:t>
            </a:r>
          </a:p>
          <a:p>
            <a:r>
              <a:rPr lang="en-US" sz="2000" dirty="0"/>
              <a:t>Mongo DB</a:t>
            </a:r>
          </a:p>
          <a:p>
            <a:r>
              <a:rPr lang="en-US" sz="2000" dirty="0"/>
              <a:t>Insomnia / Postman</a:t>
            </a:r>
          </a:p>
          <a:p>
            <a:r>
              <a:rPr lang="en-US" sz="2000" dirty="0"/>
              <a:t>Heroku</a:t>
            </a:r>
          </a:p>
          <a:p>
            <a:r>
              <a:rPr lang="en-US" sz="2000" dirty="0"/>
              <a:t>Git</a:t>
            </a:r>
          </a:p>
          <a:p>
            <a:r>
              <a:rPr lang="en-US" sz="2000" dirty="0"/>
              <a:t>TypeScript</a:t>
            </a:r>
          </a:p>
          <a:p>
            <a:r>
              <a:rPr lang="en-US" sz="2000" dirty="0"/>
              <a:t>Editors (WebStorm / Visual Studio Code)</a:t>
            </a:r>
            <a:endParaRPr lang="en-IN" sz="2000" dirty="0"/>
          </a:p>
        </p:txBody>
      </p:sp>
      <p:pic>
        <p:nvPicPr>
          <p:cNvPr id="1026" name="Picture 2" descr="Software Installation Service Centers in Hyderabad | Best Software  Installation Service Centers in Hyderabad">
            <a:extLst>
              <a:ext uri="{FF2B5EF4-FFF2-40B4-BE49-F238E27FC236}">
                <a16:creationId xmlns:a16="http://schemas.microsoft.com/office/drawing/2014/main" id="{AF251B68-83B3-4043-9D4E-FEECC9C93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733" y="478301"/>
            <a:ext cx="3949846" cy="263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tepad++ - Wikipedia">
            <a:extLst>
              <a:ext uri="{FF2B5EF4-FFF2-40B4-BE49-F238E27FC236}">
                <a16:creationId xmlns:a16="http://schemas.microsoft.com/office/drawing/2014/main" id="{FA683078-BF01-45D6-9DEC-E00744709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088" y="1619799"/>
            <a:ext cx="930400" cy="67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de Js Logo Nodejs - Free vector graphic on Pixabay">
            <a:extLst>
              <a:ext uri="{FF2B5EF4-FFF2-40B4-BE49-F238E27FC236}">
                <a16:creationId xmlns:a16="http://schemas.microsoft.com/office/drawing/2014/main" id="{69F50E71-F3D2-4D34-9E61-8F9C25367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712" y="1776573"/>
            <a:ext cx="1835797" cy="9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rand Resources | MongoDB">
            <a:extLst>
              <a:ext uri="{FF2B5EF4-FFF2-40B4-BE49-F238E27FC236}">
                <a16:creationId xmlns:a16="http://schemas.microsoft.com/office/drawing/2014/main" id="{BEBE8EB7-5DD8-4AA4-A369-E036A1335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325" y="2492346"/>
            <a:ext cx="1622602" cy="43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somnia - Crunchbase Company Profile &amp; Funding">
            <a:extLst>
              <a:ext uri="{FF2B5EF4-FFF2-40B4-BE49-F238E27FC236}">
                <a16:creationId xmlns:a16="http://schemas.microsoft.com/office/drawing/2014/main" id="{667619AA-7CA4-4BCE-B747-77F8AF3CD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34" y="3066768"/>
            <a:ext cx="652866" cy="65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ostman: Test your REST API - THE CURIOUS DEVELOPER">
            <a:extLst>
              <a:ext uri="{FF2B5EF4-FFF2-40B4-BE49-F238E27FC236}">
                <a16:creationId xmlns:a16="http://schemas.microsoft.com/office/drawing/2014/main" id="{FA051194-FA3D-47E8-8773-C1854D9D6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393" y="2940793"/>
            <a:ext cx="860839" cy="86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eroku Logo PNG Transparent &amp; SVG Vector - Freebie Supply">
            <a:extLst>
              <a:ext uri="{FF2B5EF4-FFF2-40B4-BE49-F238E27FC236}">
                <a16:creationId xmlns:a16="http://schemas.microsoft.com/office/drawing/2014/main" id="{B338DDD1-D926-4380-9E32-EC80C21B1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556" y="2986269"/>
            <a:ext cx="1798515" cy="134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File:Git-logo.svg - Wikimedia Commons">
            <a:extLst>
              <a:ext uri="{FF2B5EF4-FFF2-40B4-BE49-F238E27FC236}">
                <a16:creationId xmlns:a16="http://schemas.microsoft.com/office/drawing/2014/main" id="{71E32A95-D674-4257-AA80-E8CC1B04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685" y="3907829"/>
            <a:ext cx="889250" cy="37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eadragon">
            <a:extLst>
              <a:ext uri="{FF2B5EF4-FFF2-40B4-BE49-F238E27FC236}">
                <a16:creationId xmlns:a16="http://schemas.microsoft.com/office/drawing/2014/main" id="{DA7CC949-82F1-44C6-AA86-B330FF423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935" y="4192644"/>
            <a:ext cx="1989043" cy="59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WebStorm Logo Vector (.SVG) Free Download">
            <a:extLst>
              <a:ext uri="{FF2B5EF4-FFF2-40B4-BE49-F238E27FC236}">
                <a16:creationId xmlns:a16="http://schemas.microsoft.com/office/drawing/2014/main" id="{31B8632F-F557-4363-BD6F-E003A8567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053" y="4615450"/>
            <a:ext cx="675101" cy="67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LaunchDarkly Visual Studio Code Extension">
            <a:extLst>
              <a:ext uri="{FF2B5EF4-FFF2-40B4-BE49-F238E27FC236}">
                <a16:creationId xmlns:a16="http://schemas.microsoft.com/office/drawing/2014/main" id="{4C6D4ED5-47ED-488D-91CA-8ED921B3F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272" y="4490035"/>
            <a:ext cx="1651617" cy="82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File:Atom 1.0 icon.png - Wikimedia Commons">
            <a:extLst>
              <a:ext uri="{FF2B5EF4-FFF2-40B4-BE49-F238E27FC236}">
                <a16:creationId xmlns:a16="http://schemas.microsoft.com/office/drawing/2014/main" id="{A5002352-525A-4CA9-8B76-DE1B18F73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821" y="4490035"/>
            <a:ext cx="761388" cy="76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Brackets (text editor) - Wikipedia">
            <a:extLst>
              <a:ext uri="{FF2B5EF4-FFF2-40B4-BE49-F238E27FC236}">
                <a16:creationId xmlns:a16="http://schemas.microsoft.com/office/drawing/2014/main" id="{7102124E-6394-490B-B942-832080417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708" y="4547967"/>
            <a:ext cx="667043" cy="66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26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Queries ?</a:t>
            </a:r>
            <a:endParaRPr lang="en-IN" dirty="0"/>
          </a:p>
        </p:txBody>
      </p:sp>
      <p:pic>
        <p:nvPicPr>
          <p:cNvPr id="10248" name="Picture 8" descr="Ask Question Png – Free PNG Images Vector, PSD, Clipart, Templ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946" y="1905000"/>
            <a:ext cx="8153598" cy="449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932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React JS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an open source library to build </a:t>
            </a:r>
            <a:r>
              <a:rPr lang="en-US" b="1" dirty="0"/>
              <a:t>Rich User Interfaces</a:t>
            </a:r>
          </a:p>
          <a:p>
            <a:r>
              <a:rPr lang="en-US" dirty="0"/>
              <a:t>Used to develop </a:t>
            </a:r>
            <a:r>
              <a:rPr lang="en-US" b="1" dirty="0"/>
              <a:t>Single Page Applications</a:t>
            </a:r>
          </a:p>
          <a:p>
            <a:r>
              <a:rPr lang="en-US" dirty="0"/>
              <a:t>Developed &amp; Maintained by </a:t>
            </a:r>
            <a:r>
              <a:rPr lang="en-US" b="1" dirty="0"/>
              <a:t>Facebook</a:t>
            </a:r>
          </a:p>
          <a:p>
            <a:r>
              <a:rPr lang="en-US" dirty="0"/>
              <a:t>Released in 2013</a:t>
            </a:r>
          </a:p>
          <a:p>
            <a:r>
              <a:rPr lang="en-US" dirty="0"/>
              <a:t>Current version 16.13.1 (March 2020)</a:t>
            </a:r>
          </a:p>
          <a:p>
            <a:r>
              <a:rPr lang="en-US" dirty="0"/>
              <a:t>Most popular front end library as of today along with Angular</a:t>
            </a:r>
          </a:p>
          <a:p>
            <a:r>
              <a:rPr lang="en-US" dirty="0"/>
              <a:t>Average Salary in India around </a:t>
            </a:r>
            <a:r>
              <a:rPr lang="en-US" b="1" dirty="0"/>
              <a:t>735k (INR). </a:t>
            </a:r>
            <a:r>
              <a:rPr lang="en-US" dirty="0"/>
              <a:t>(payscale.com)</a:t>
            </a:r>
          </a:p>
          <a:p>
            <a:r>
              <a:rPr lang="en-US" dirty="0"/>
              <a:t>Average Salary in USA around </a:t>
            </a:r>
            <a:r>
              <a:rPr lang="en-US" b="1" dirty="0"/>
              <a:t>$91k </a:t>
            </a:r>
            <a:r>
              <a:rPr lang="en-US" dirty="0"/>
              <a:t>(payscale.com)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671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way to handle state in application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390" y="1623940"/>
            <a:ext cx="8218511" cy="4843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790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 Drilling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85" y="1519167"/>
            <a:ext cx="7770339" cy="4893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926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 Drilling (Problem)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878" y="1439838"/>
            <a:ext cx="6880818" cy="5063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2639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component with its own state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905000"/>
            <a:ext cx="9210897" cy="4502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529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112" y="267131"/>
            <a:ext cx="8911687" cy="1280890"/>
          </a:xfrm>
        </p:spPr>
        <p:txBody>
          <a:bodyPr/>
          <a:lstStyle/>
          <a:p>
            <a:r>
              <a:rPr lang="en-US" dirty="0"/>
              <a:t>Each component with its own state (Problem)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984825"/>
            <a:ext cx="9150108" cy="4456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1250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112" y="267131"/>
            <a:ext cx="8911687" cy="1280890"/>
          </a:xfrm>
        </p:spPr>
        <p:txBody>
          <a:bodyPr/>
          <a:lstStyle/>
          <a:p>
            <a:r>
              <a:rPr lang="en-US" dirty="0"/>
              <a:t>Each component with its own state (Problem)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884528"/>
            <a:ext cx="9071194" cy="435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850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112" y="267131"/>
            <a:ext cx="8911687" cy="1280890"/>
          </a:xfrm>
        </p:spPr>
        <p:txBody>
          <a:bodyPr/>
          <a:lstStyle/>
          <a:p>
            <a:r>
              <a:rPr lang="en-US" dirty="0"/>
              <a:t>Manage State in the Global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94" y="1352549"/>
            <a:ext cx="7073521" cy="5006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3946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112" y="267131"/>
            <a:ext cx="8911687" cy="1280890"/>
          </a:xfrm>
        </p:spPr>
        <p:txBody>
          <a:bodyPr/>
          <a:lstStyle/>
          <a:p>
            <a:r>
              <a:rPr lang="en-US" dirty="0"/>
              <a:t>Redux Works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1814512"/>
            <a:ext cx="6867525" cy="3228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7328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112" y="267131"/>
            <a:ext cx="8911687" cy="1280890"/>
          </a:xfrm>
        </p:spPr>
        <p:txBody>
          <a:bodyPr/>
          <a:lstStyle/>
          <a:p>
            <a:r>
              <a:rPr lang="en-US" dirty="0"/>
              <a:t>Redux Actions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809750"/>
            <a:ext cx="7315200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6004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112" y="267131"/>
            <a:ext cx="8911687" cy="1280890"/>
          </a:xfrm>
        </p:spPr>
        <p:txBody>
          <a:bodyPr/>
          <a:lstStyle/>
          <a:p>
            <a:r>
              <a:rPr lang="en-US" dirty="0"/>
              <a:t>Redux Reducers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87" y="1114426"/>
            <a:ext cx="6825943" cy="2605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22" y="3978607"/>
            <a:ext cx="6690816" cy="2511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768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Knowledge on </a:t>
            </a:r>
            <a:r>
              <a:rPr lang="en-US" b="1" dirty="0"/>
              <a:t>HTML</a:t>
            </a:r>
          </a:p>
          <a:p>
            <a:r>
              <a:rPr lang="en-US" dirty="0"/>
              <a:t>Basic Concepts on </a:t>
            </a:r>
            <a:r>
              <a:rPr lang="en-US" b="1" dirty="0"/>
              <a:t>CSS</a:t>
            </a:r>
          </a:p>
          <a:p>
            <a:r>
              <a:rPr lang="en-US" dirty="0"/>
              <a:t>Good Understanding of </a:t>
            </a:r>
            <a:r>
              <a:rPr lang="en-US" b="1" dirty="0"/>
              <a:t>JavaScript</a:t>
            </a:r>
            <a:r>
              <a:rPr lang="en-US" dirty="0"/>
              <a:t> with Functions</a:t>
            </a:r>
          </a:p>
          <a:p>
            <a:r>
              <a:rPr lang="en-US" dirty="0"/>
              <a:t>Recommended with JavaScript callback &amp; promises &amp; ES6 Features</a:t>
            </a:r>
          </a:p>
          <a:p>
            <a:r>
              <a:rPr lang="en-US" b="1" dirty="0"/>
              <a:t>Bootstrap </a:t>
            </a:r>
            <a:r>
              <a:rPr lang="en-US" dirty="0"/>
              <a:t>knowledge is added advantage</a:t>
            </a:r>
          </a:p>
          <a:p>
            <a:r>
              <a:rPr lang="en-US" dirty="0"/>
              <a:t>Visit : </a:t>
            </a:r>
            <a:r>
              <a:rPr lang="en-US" b="1" dirty="0"/>
              <a:t>UiBrains Technologies </a:t>
            </a:r>
            <a:r>
              <a:rPr lang="en-US" dirty="0"/>
              <a:t>YouTube Channel for above tech Stack.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23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112" y="267131"/>
            <a:ext cx="8911687" cy="1280890"/>
          </a:xfrm>
        </p:spPr>
        <p:txBody>
          <a:bodyPr/>
          <a:lstStyle/>
          <a:p>
            <a:r>
              <a:rPr lang="en-US" dirty="0"/>
              <a:t>How Redux Works?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043112" y="1187355"/>
            <a:ext cx="8015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Component can only interact with the state by triggering actions</a:t>
            </a:r>
            <a:endParaRPr lang="en-IN" sz="2400" dirty="0"/>
          </a:p>
        </p:txBody>
      </p:sp>
      <p:sp>
        <p:nvSpPr>
          <p:cNvPr id="6" name="Rectangle 5"/>
          <p:cNvSpPr/>
          <p:nvPr/>
        </p:nvSpPr>
        <p:spPr>
          <a:xfrm>
            <a:off x="4044535" y="2389253"/>
            <a:ext cx="2756848" cy="8325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197951" y="3671248"/>
            <a:ext cx="2756848" cy="83251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044535" y="5365845"/>
            <a:ext cx="2756848" cy="83251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228780" y="2416308"/>
            <a:ext cx="2388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UI Triggers an Action</a:t>
            </a:r>
            <a:endParaRPr lang="en-IN" sz="24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>
            <a:stCxn id="6" idx="3"/>
          </p:cNvCxnSpPr>
          <p:nvPr/>
        </p:nvCxnSpPr>
        <p:spPr>
          <a:xfrm>
            <a:off x="6801383" y="2805510"/>
            <a:ext cx="2206139" cy="86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97951" y="3736872"/>
            <a:ext cx="3272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Reducer Updates the Store</a:t>
            </a:r>
            <a:endParaRPr lang="en-IN" sz="20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>
            <a:stCxn id="7" idx="2"/>
          </p:cNvCxnSpPr>
          <p:nvPr/>
        </p:nvCxnSpPr>
        <p:spPr>
          <a:xfrm flipH="1">
            <a:off x="6801383" y="4503762"/>
            <a:ext cx="2774992" cy="1278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36652" y="5458936"/>
            <a:ext cx="217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Store Contains </a:t>
            </a:r>
          </a:p>
          <a:p>
            <a:r>
              <a:rPr lang="en-US" dirty="0">
                <a:solidFill>
                  <a:schemeClr val="bg1"/>
                </a:solidFill>
              </a:rPr>
              <a:t>App Data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254388" y="3247305"/>
            <a:ext cx="18446" cy="2118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872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Queries ?</a:t>
            </a:r>
            <a:endParaRPr lang="en-IN" dirty="0"/>
          </a:p>
        </p:txBody>
      </p:sp>
      <p:pic>
        <p:nvPicPr>
          <p:cNvPr id="10248" name="Picture 8" descr="Ask Question Png – Free PNG Images Vector, PSD, Clipart, Templ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946" y="1905000"/>
            <a:ext cx="8153598" cy="449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98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JS Learning Plan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227613"/>
              </p:ext>
            </p:extLst>
          </p:nvPr>
        </p:nvGraphicFramePr>
        <p:xfrm>
          <a:off x="596640" y="1550158"/>
          <a:ext cx="10567230" cy="5180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30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JS Basic Module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2734" y="1905000"/>
            <a:ext cx="9393522" cy="43900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Creation of </a:t>
            </a:r>
            <a:r>
              <a:rPr lang="en-US" b="1" dirty="0"/>
              <a:t>First Application </a:t>
            </a:r>
            <a:r>
              <a:rPr lang="en-US" dirty="0"/>
              <a:t>using react-app &amp; folder structure</a:t>
            </a:r>
          </a:p>
          <a:p>
            <a:r>
              <a:rPr lang="en-US" dirty="0"/>
              <a:t>Creation of custom component with </a:t>
            </a:r>
            <a:r>
              <a:rPr lang="en-US" b="1" dirty="0"/>
              <a:t>class &amp; functional </a:t>
            </a:r>
          </a:p>
          <a:p>
            <a:r>
              <a:rPr lang="en-US" dirty="0"/>
              <a:t>Applying styles using </a:t>
            </a:r>
            <a:r>
              <a:rPr lang="en-US" b="1" dirty="0"/>
              <a:t>CSS</a:t>
            </a:r>
            <a:r>
              <a:rPr lang="en-US" dirty="0"/>
              <a:t> , Inline , Internal , External</a:t>
            </a:r>
          </a:p>
          <a:p>
            <a:r>
              <a:rPr lang="en-US" dirty="0"/>
              <a:t>Adding </a:t>
            </a:r>
            <a:r>
              <a:rPr lang="en-US" b="1" dirty="0"/>
              <a:t>Bootstrap</a:t>
            </a:r>
            <a:r>
              <a:rPr lang="en-US" dirty="0"/>
              <a:t> to React JS Application &amp; Examples</a:t>
            </a:r>
          </a:p>
          <a:p>
            <a:r>
              <a:rPr lang="en-US" dirty="0"/>
              <a:t>Manage Props &amp; States in Custom Components</a:t>
            </a:r>
          </a:p>
          <a:p>
            <a:r>
              <a:rPr lang="en-US" b="1" dirty="0"/>
              <a:t>Events Handlings </a:t>
            </a:r>
            <a:r>
              <a:rPr lang="en-US" dirty="0"/>
              <a:t>in React JS with Examples</a:t>
            </a:r>
          </a:p>
          <a:p>
            <a:r>
              <a:rPr lang="en-US" dirty="0"/>
              <a:t>Form Handlings in React JS with Examples</a:t>
            </a:r>
          </a:p>
          <a:p>
            <a:r>
              <a:rPr lang="en-US" dirty="0"/>
              <a:t>Conditional &amp; List Rendering in React JS</a:t>
            </a:r>
          </a:p>
          <a:p>
            <a:r>
              <a:rPr lang="en-US" dirty="0"/>
              <a:t>Components </a:t>
            </a:r>
            <a:r>
              <a:rPr lang="en-US" b="1" dirty="0"/>
              <a:t>Life-Cycle</a:t>
            </a:r>
            <a:r>
              <a:rPr lang="en-US" dirty="0"/>
              <a:t> in React JS</a:t>
            </a:r>
          </a:p>
          <a:p>
            <a:r>
              <a:rPr lang="en-US" dirty="0"/>
              <a:t>Context API in React JS</a:t>
            </a:r>
          </a:p>
          <a:p>
            <a:r>
              <a:rPr lang="en-US" b="1" dirty="0"/>
              <a:t>HTTP Calls </a:t>
            </a:r>
            <a:r>
              <a:rPr lang="en-US" dirty="0"/>
              <a:t>in React JS using Axios (</a:t>
            </a:r>
            <a:r>
              <a:rPr lang="en-US" b="1" dirty="0"/>
              <a:t>GitHub Profile Search Application</a:t>
            </a:r>
            <a:r>
              <a:rPr lang="en-US" dirty="0"/>
              <a:t>)</a:t>
            </a:r>
          </a:p>
          <a:p>
            <a:r>
              <a:rPr lang="en-US" dirty="0"/>
              <a:t>React </a:t>
            </a:r>
            <a:r>
              <a:rPr lang="en-US" b="1" dirty="0"/>
              <a:t>Routing</a:t>
            </a:r>
            <a:r>
              <a:rPr lang="en-US" dirty="0"/>
              <a:t> Concept &amp; Examples</a:t>
            </a:r>
          </a:p>
          <a:p>
            <a:r>
              <a:rPr lang="en-US" b="1" dirty="0"/>
              <a:t>Big Basket Application </a:t>
            </a:r>
            <a:r>
              <a:rPr lang="en-US" dirty="0"/>
              <a:t>using React JS</a:t>
            </a:r>
            <a:endParaRPr lang="en-IN" dirty="0"/>
          </a:p>
        </p:txBody>
      </p:sp>
      <p:pic>
        <p:nvPicPr>
          <p:cNvPr id="1026" name="Picture 2" descr="Adding authentication to your React Flux ap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814" y="174173"/>
            <a:ext cx="2017486" cy="201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99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JS Hooks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Hooks</a:t>
            </a:r>
            <a:r>
              <a:rPr lang="en-US" dirty="0"/>
              <a:t> are a new addition in React 16.8. They let you use state and other React features without writing a class</a:t>
            </a:r>
          </a:p>
          <a:p>
            <a:r>
              <a:rPr lang="en-US" dirty="0"/>
              <a:t>Introduction to React Hooks</a:t>
            </a:r>
          </a:p>
          <a:p>
            <a:r>
              <a:rPr lang="en-US" b="1" dirty="0"/>
              <a:t>useState</a:t>
            </a:r>
            <a:r>
              <a:rPr lang="en-US" dirty="0"/>
              <a:t> Hook</a:t>
            </a:r>
          </a:p>
          <a:p>
            <a:r>
              <a:rPr lang="en-US" b="1" dirty="0"/>
              <a:t>useEffect</a:t>
            </a:r>
            <a:r>
              <a:rPr lang="en-US" dirty="0"/>
              <a:t> Hook</a:t>
            </a:r>
          </a:p>
          <a:p>
            <a:r>
              <a:rPr lang="en-US" b="1" dirty="0"/>
              <a:t>useRef</a:t>
            </a:r>
            <a:r>
              <a:rPr lang="en-US" dirty="0"/>
              <a:t> Hook</a:t>
            </a:r>
          </a:p>
          <a:p>
            <a:r>
              <a:rPr lang="en-US" b="1" dirty="0"/>
              <a:t>useContext </a:t>
            </a:r>
            <a:r>
              <a:rPr lang="en-US" dirty="0"/>
              <a:t>Hook</a:t>
            </a:r>
          </a:p>
          <a:p>
            <a:r>
              <a:rPr lang="en-US" b="1" dirty="0"/>
              <a:t>useReducer</a:t>
            </a:r>
            <a:r>
              <a:rPr lang="en-US" dirty="0"/>
              <a:t> Hook</a:t>
            </a:r>
          </a:p>
          <a:p>
            <a:r>
              <a:rPr lang="en-US" b="1" dirty="0"/>
              <a:t>Big Basket Application </a:t>
            </a:r>
            <a:r>
              <a:rPr lang="en-US" dirty="0"/>
              <a:t>Using Hooks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2052" name="Picture 4" descr="Fishing Hook Clipart transparent PNG - Stick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110" y="222519"/>
            <a:ext cx="1994535" cy="199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dding authentication to your React Flux ap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378" y="31205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26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, Thunk , Saga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8174" y="2120896"/>
            <a:ext cx="9501188" cy="4513943"/>
          </a:xfrm>
        </p:spPr>
        <p:txBody>
          <a:bodyPr>
            <a:normAutofit/>
          </a:bodyPr>
          <a:lstStyle/>
          <a:p>
            <a:r>
              <a:rPr lang="en-US" dirty="0"/>
              <a:t>Introduction to plain Redux with Examples</a:t>
            </a:r>
          </a:p>
          <a:p>
            <a:r>
              <a:rPr lang="en-US" dirty="0"/>
              <a:t>Using multiple </a:t>
            </a:r>
            <a:r>
              <a:rPr lang="en-US" b="1" dirty="0"/>
              <a:t>Reducers</a:t>
            </a:r>
          </a:p>
          <a:p>
            <a:r>
              <a:rPr lang="en-US" dirty="0"/>
              <a:t>Implement </a:t>
            </a:r>
            <a:r>
              <a:rPr lang="en-US" b="1" dirty="0"/>
              <a:t>Redux</a:t>
            </a:r>
            <a:r>
              <a:rPr lang="en-US" dirty="0"/>
              <a:t> with React JS with examples</a:t>
            </a:r>
          </a:p>
          <a:p>
            <a:r>
              <a:rPr lang="en-US" b="1" dirty="0"/>
              <a:t>useSelector()</a:t>
            </a:r>
            <a:r>
              <a:rPr lang="en-US" dirty="0"/>
              <a:t> , </a:t>
            </a:r>
            <a:r>
              <a:rPr lang="en-US" b="1" dirty="0"/>
              <a:t>useDispatch()</a:t>
            </a:r>
            <a:r>
              <a:rPr lang="en-US" dirty="0"/>
              <a:t> Examples</a:t>
            </a:r>
          </a:p>
          <a:p>
            <a:r>
              <a:rPr lang="en-US" b="1" dirty="0"/>
              <a:t>Redux-Logger</a:t>
            </a:r>
            <a:r>
              <a:rPr lang="en-US" dirty="0"/>
              <a:t> Configuration</a:t>
            </a:r>
          </a:p>
          <a:p>
            <a:r>
              <a:rPr lang="en-US" b="1" dirty="0"/>
              <a:t>Redux-</a:t>
            </a:r>
            <a:r>
              <a:rPr lang="en-US" b="1" dirty="0" err="1"/>
              <a:t>Dev</a:t>
            </a:r>
            <a:r>
              <a:rPr lang="en-US" b="1" dirty="0"/>
              <a:t> Tools </a:t>
            </a:r>
            <a:r>
              <a:rPr lang="en-US" dirty="0"/>
              <a:t>Configuration for Debugging</a:t>
            </a:r>
          </a:p>
          <a:p>
            <a:r>
              <a:rPr lang="en-US" b="1" dirty="0"/>
              <a:t>Redux-Thunk</a:t>
            </a:r>
            <a:r>
              <a:rPr lang="en-US" dirty="0"/>
              <a:t> Configuration &amp; Examples</a:t>
            </a:r>
          </a:p>
          <a:p>
            <a:r>
              <a:rPr lang="en-US" dirty="0"/>
              <a:t>Introduction to React Saga</a:t>
            </a:r>
            <a:endParaRPr lang="en-IN" dirty="0"/>
          </a:p>
          <a:p>
            <a:r>
              <a:rPr lang="en-US" b="1"/>
              <a:t>Big Basket Application </a:t>
            </a:r>
            <a:r>
              <a:rPr lang="en-US" dirty="0"/>
              <a:t>with Hooks &amp; Redux</a:t>
            </a:r>
          </a:p>
        </p:txBody>
      </p:sp>
      <p:pic>
        <p:nvPicPr>
          <p:cNvPr id="3074" name="Picture 2" descr="Redux Saga Logo PNG Transparent &amp; SVG Vector - Freebie Suppl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983" y="426354"/>
            <a:ext cx="2440679" cy="147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dding authentication to your React Flux ap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21" y="426355"/>
            <a:ext cx="1592945" cy="159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11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Material UI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89212" y="2427739"/>
            <a:ext cx="8915400" cy="3777622"/>
          </a:xfrm>
        </p:spPr>
        <p:txBody>
          <a:bodyPr/>
          <a:lstStyle/>
          <a:p>
            <a:r>
              <a:rPr lang="en-US" dirty="0"/>
              <a:t>React components for faster and easier web development. Build your own design system, or start with Material Design</a:t>
            </a:r>
          </a:p>
          <a:p>
            <a:r>
              <a:rPr lang="en-US" b="1" dirty="0"/>
              <a:t>Layout</a:t>
            </a:r>
            <a:r>
              <a:rPr lang="en-US" dirty="0"/>
              <a:t> Components</a:t>
            </a:r>
          </a:p>
          <a:p>
            <a:r>
              <a:rPr lang="en-US" b="1" dirty="0"/>
              <a:t>Input</a:t>
            </a:r>
            <a:r>
              <a:rPr lang="en-US" dirty="0"/>
              <a:t> Components</a:t>
            </a:r>
          </a:p>
          <a:p>
            <a:r>
              <a:rPr lang="en-US" b="1" dirty="0"/>
              <a:t>Navigation</a:t>
            </a:r>
            <a:r>
              <a:rPr lang="en-US" dirty="0"/>
              <a:t> Components</a:t>
            </a:r>
          </a:p>
          <a:p>
            <a:r>
              <a:rPr lang="en-US" b="1" dirty="0"/>
              <a:t>Data</a:t>
            </a:r>
            <a:r>
              <a:rPr lang="en-US" dirty="0"/>
              <a:t> </a:t>
            </a:r>
            <a:r>
              <a:rPr lang="en-US" b="1" dirty="0"/>
              <a:t>Display</a:t>
            </a:r>
            <a:r>
              <a:rPr lang="en-US" dirty="0"/>
              <a:t> Components</a:t>
            </a:r>
            <a:endParaRPr lang="en-IN" dirty="0"/>
          </a:p>
        </p:txBody>
      </p:sp>
      <p:pic>
        <p:nvPicPr>
          <p:cNvPr id="4100" name="Picture 4" descr="Material-UI: A popular React UI frame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874" y="0"/>
            <a:ext cx="2427738" cy="242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349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Prime React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2144483"/>
            <a:ext cx="8191189" cy="4125688"/>
          </a:xfrm>
        </p:spPr>
        <p:txBody>
          <a:bodyPr>
            <a:normAutofit/>
          </a:bodyPr>
          <a:lstStyle/>
          <a:p>
            <a:r>
              <a:rPr lang="en-US" dirty="0"/>
              <a:t>The ultimate collection of design-agnostic, flexible and accessible React UI Components.</a:t>
            </a:r>
          </a:p>
          <a:p>
            <a:r>
              <a:rPr lang="en-US" dirty="0"/>
              <a:t>Input Components</a:t>
            </a:r>
          </a:p>
          <a:p>
            <a:r>
              <a:rPr lang="en-US" dirty="0"/>
              <a:t>Buttons</a:t>
            </a:r>
          </a:p>
          <a:p>
            <a:r>
              <a:rPr lang="en-US" dirty="0"/>
              <a:t>Data Components</a:t>
            </a:r>
          </a:p>
          <a:p>
            <a:r>
              <a:rPr lang="en-US" dirty="0"/>
              <a:t>Panels in Prime React</a:t>
            </a:r>
            <a:endParaRPr lang="en-IN" dirty="0"/>
          </a:p>
        </p:txBody>
      </p:sp>
      <p:pic>
        <p:nvPicPr>
          <p:cNvPr id="5122" name="Picture 2" descr="PrimeTek Informatic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669" y="507995"/>
            <a:ext cx="2097313" cy="20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69363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744</TotalTime>
  <Words>689</Words>
  <Application>Microsoft Office PowerPoint</Application>
  <PresentationFormat>Widescreen</PresentationFormat>
  <Paragraphs>143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Century Gothic</vt:lpstr>
      <vt:lpstr>Wingdings 3</vt:lpstr>
      <vt:lpstr>Wisp</vt:lpstr>
      <vt:lpstr>React JS  Online Training 2020</vt:lpstr>
      <vt:lpstr>What is React JS</vt:lpstr>
      <vt:lpstr>Pre-Requisites</vt:lpstr>
      <vt:lpstr>React JS Learning Plan</vt:lpstr>
      <vt:lpstr>React JS Basic Module</vt:lpstr>
      <vt:lpstr>React JS Hooks</vt:lpstr>
      <vt:lpstr>Redux , Thunk , Saga</vt:lpstr>
      <vt:lpstr>Introduction to Material UI</vt:lpstr>
      <vt:lpstr>Introduction to Prime React</vt:lpstr>
      <vt:lpstr>Unit Testing with React JS</vt:lpstr>
      <vt:lpstr>Server Side Integration</vt:lpstr>
      <vt:lpstr>Other Libraries Integration</vt:lpstr>
      <vt:lpstr>Final Project (E-Commerce App)</vt:lpstr>
      <vt:lpstr>PowerPoint Presentation</vt:lpstr>
      <vt:lpstr>Other Applications</vt:lpstr>
      <vt:lpstr>Live Demo</vt:lpstr>
      <vt:lpstr>Course Information</vt:lpstr>
      <vt:lpstr>Software Installation</vt:lpstr>
      <vt:lpstr>Any Queries ?</vt:lpstr>
      <vt:lpstr>Best way to handle state in application</vt:lpstr>
      <vt:lpstr>Props Drilling</vt:lpstr>
      <vt:lpstr>Props Drilling (Problem)</vt:lpstr>
      <vt:lpstr>Each component with its own state</vt:lpstr>
      <vt:lpstr>Each component with its own state (Problem)</vt:lpstr>
      <vt:lpstr>Each component with its own state (Problem)</vt:lpstr>
      <vt:lpstr>Manage State in the Global</vt:lpstr>
      <vt:lpstr>Redux Works</vt:lpstr>
      <vt:lpstr>Redux Actions</vt:lpstr>
      <vt:lpstr>Redux Reducers</vt:lpstr>
      <vt:lpstr>How Redux Works?</vt:lpstr>
      <vt:lpstr>Any Queries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JS Online Training 2020</dc:title>
  <dc:creator>Windows User</dc:creator>
  <cp:lastModifiedBy>naveen.uibrains@gmail.com</cp:lastModifiedBy>
  <cp:revision>226</cp:revision>
  <dcterms:created xsi:type="dcterms:W3CDTF">2020-06-09T14:39:50Z</dcterms:created>
  <dcterms:modified xsi:type="dcterms:W3CDTF">2020-10-03T14:04:13Z</dcterms:modified>
</cp:coreProperties>
</file>